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League Spartan" charset="1" panose="00000800000000000000"/>
      <p:regular r:id="rId15"/>
    </p:embeddedFont>
    <p:embeddedFont>
      <p:font typeface="Aileron" charset="1" panose="00000500000000000000"/>
      <p:regular r:id="rId16"/>
    </p:embeddedFont>
    <p:embeddedFont>
      <p:font typeface="Aileron Bold" charset="1" panose="00000800000000000000"/>
      <p:regular r:id="rId17"/>
    </p:embeddedFont>
    <p:embeddedFont>
      <p:font typeface="Aileron Ultra-Bold" charset="1" panose="00000A0000000000000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Relationship Id="rId6" Target="../media/image8.png" Type="http://schemas.openxmlformats.org/officeDocument/2006/relationships/image"/><Relationship Id="rId7" Target="../media/image9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png" Type="http://schemas.openxmlformats.org/officeDocument/2006/relationships/image"/><Relationship Id="rId4" Target="../media/image1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Texto  Descripción generada automáticamente"/>
          <p:cNvSpPr/>
          <p:nvPr/>
        </p:nvSpPr>
        <p:spPr>
          <a:xfrm flipH="false" flipV="false" rot="0">
            <a:off x="0" y="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" id="3" descr="Texto  Descripción generada automáticamente"/>
          <p:cNvSpPr/>
          <p:nvPr/>
        </p:nvSpPr>
        <p:spPr>
          <a:xfrm flipH="false" flipV="false" rot="0">
            <a:off x="2622888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" id="4" descr="Texto  Descripción generada automáticamente"/>
          <p:cNvSpPr/>
          <p:nvPr/>
        </p:nvSpPr>
        <p:spPr>
          <a:xfrm flipH="false" flipV="false" rot="0">
            <a:off x="13145882" y="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5" id="5" descr="Texto  Descripción generada automáticamente"/>
          <p:cNvSpPr/>
          <p:nvPr/>
        </p:nvSpPr>
        <p:spPr>
          <a:xfrm flipH="false" flipV="false" rot="0">
            <a:off x="7832556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6" id="6" descr="Texto  Descripción generada automáticamente"/>
          <p:cNvSpPr/>
          <p:nvPr/>
        </p:nvSpPr>
        <p:spPr>
          <a:xfrm flipH="false" flipV="false" rot="0">
            <a:off x="10455444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7" id="7" descr="Texto  Descripción generada automáticamente"/>
          <p:cNvSpPr/>
          <p:nvPr/>
        </p:nvSpPr>
        <p:spPr>
          <a:xfrm flipH="false" flipV="false" rot="0">
            <a:off x="5274095" y="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8" id="8" descr="Texto  Descripción generada automáticamente"/>
          <p:cNvSpPr/>
          <p:nvPr/>
        </p:nvSpPr>
        <p:spPr>
          <a:xfrm flipH="false" flipV="false" rot="0">
            <a:off x="15947856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9" id="9" descr="Texto  Descripción generada automáticamente"/>
          <p:cNvSpPr/>
          <p:nvPr/>
        </p:nvSpPr>
        <p:spPr>
          <a:xfrm flipH="false" flipV="false" rot="0">
            <a:off x="0" y="150618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0" id="10" descr="Texto  Descripción generada automáticamente"/>
          <p:cNvSpPr/>
          <p:nvPr/>
        </p:nvSpPr>
        <p:spPr>
          <a:xfrm flipH="false" flipV="false" rot="0">
            <a:off x="0" y="301237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1" id="11" descr="Texto  Descripción generada automáticamente"/>
          <p:cNvSpPr/>
          <p:nvPr/>
        </p:nvSpPr>
        <p:spPr>
          <a:xfrm flipH="false" flipV="false" rot="0">
            <a:off x="0" y="451855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2" id="12" descr="Texto  Descripción generada automáticamente"/>
          <p:cNvSpPr/>
          <p:nvPr/>
        </p:nvSpPr>
        <p:spPr>
          <a:xfrm flipH="false" flipV="false" rot="0">
            <a:off x="0" y="6024744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3" id="13" descr="Texto  Descripción generada automáticamente"/>
          <p:cNvSpPr/>
          <p:nvPr/>
        </p:nvSpPr>
        <p:spPr>
          <a:xfrm flipH="false" flipV="false" rot="0">
            <a:off x="0" y="753093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4" id="14" descr="Texto  Descripción generada automáticamente"/>
          <p:cNvSpPr/>
          <p:nvPr/>
        </p:nvSpPr>
        <p:spPr>
          <a:xfrm flipH="false" flipV="false" rot="0">
            <a:off x="0" y="903711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5" id="15" descr="Texto  Descripción generada automáticamente"/>
          <p:cNvSpPr/>
          <p:nvPr/>
        </p:nvSpPr>
        <p:spPr>
          <a:xfrm flipH="false" flipV="false" rot="0">
            <a:off x="2622888" y="16610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6" id="16" descr="Texto  Descripción generada automáticamente"/>
          <p:cNvSpPr/>
          <p:nvPr/>
        </p:nvSpPr>
        <p:spPr>
          <a:xfrm flipH="false" flipV="false" rot="0">
            <a:off x="5245777" y="181586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7" id="17" descr="Texto  Descripción generada automáticamente"/>
          <p:cNvSpPr/>
          <p:nvPr/>
        </p:nvSpPr>
        <p:spPr>
          <a:xfrm flipH="false" flipV="false" rot="0">
            <a:off x="7925301" y="181586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8" id="18" descr="Texto  Descripción generada automáticamente"/>
          <p:cNvSpPr/>
          <p:nvPr/>
        </p:nvSpPr>
        <p:spPr>
          <a:xfrm flipH="false" flipV="false" rot="0">
            <a:off x="10268203" y="168213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9" id="19" descr="Texto  Descripción generada automáticamente"/>
          <p:cNvSpPr/>
          <p:nvPr/>
        </p:nvSpPr>
        <p:spPr>
          <a:xfrm flipH="false" flipV="false" rot="0">
            <a:off x="12891091" y="168213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0" id="20" descr="Texto  Descripción generada automáticamente"/>
          <p:cNvSpPr/>
          <p:nvPr/>
        </p:nvSpPr>
        <p:spPr>
          <a:xfrm flipH="false" flipV="false" rot="0">
            <a:off x="15740829" y="181586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1" id="21" descr="Texto  Descripción generada automáticamente"/>
          <p:cNvSpPr/>
          <p:nvPr/>
        </p:nvSpPr>
        <p:spPr>
          <a:xfrm flipH="false" flipV="false" rot="0">
            <a:off x="2622888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2" id="22" descr="Texto  Descripción generada automáticamente"/>
          <p:cNvSpPr/>
          <p:nvPr/>
        </p:nvSpPr>
        <p:spPr>
          <a:xfrm flipH="false" flipV="false" rot="0">
            <a:off x="5302413" y="318832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3" id="23" descr="Texto  Descripción generada automáticamente"/>
          <p:cNvSpPr/>
          <p:nvPr/>
        </p:nvSpPr>
        <p:spPr>
          <a:xfrm flipH="false" flipV="false" rot="0">
            <a:off x="2679525" y="451855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4" id="24" descr="Texto  Descripción generada automáticamente"/>
          <p:cNvSpPr/>
          <p:nvPr/>
        </p:nvSpPr>
        <p:spPr>
          <a:xfrm flipH="false" flipV="false" rot="0">
            <a:off x="2679525" y="598746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5" id="25" descr="Texto  Descripción generada automáticamente"/>
          <p:cNvSpPr/>
          <p:nvPr/>
        </p:nvSpPr>
        <p:spPr>
          <a:xfrm flipH="false" flipV="false" rot="0">
            <a:off x="2679525" y="7472544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6" id="26" descr="Texto  Descripción generada automáticamente"/>
          <p:cNvSpPr/>
          <p:nvPr/>
        </p:nvSpPr>
        <p:spPr>
          <a:xfrm flipH="false" flipV="false" rot="0">
            <a:off x="2679525" y="897873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7" id="27" descr="Texto  Descripción generada automáticamente"/>
          <p:cNvSpPr/>
          <p:nvPr/>
        </p:nvSpPr>
        <p:spPr>
          <a:xfrm flipH="false" flipV="false" rot="0">
            <a:off x="5302413" y="469450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8" id="28" descr="Texto  Descripción generada automáticamente"/>
          <p:cNvSpPr/>
          <p:nvPr/>
        </p:nvSpPr>
        <p:spPr>
          <a:xfrm flipH="false" flipV="false" rot="0">
            <a:off x="5302413" y="6200694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9" id="29" descr="Texto  Descripción generada automáticamente"/>
          <p:cNvSpPr/>
          <p:nvPr/>
        </p:nvSpPr>
        <p:spPr>
          <a:xfrm flipH="false" flipV="false" rot="0">
            <a:off x="5302413" y="770688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0" id="30" descr="Texto  Descripción generada automáticamente"/>
          <p:cNvSpPr/>
          <p:nvPr/>
        </p:nvSpPr>
        <p:spPr>
          <a:xfrm flipH="false" flipV="false" rot="0">
            <a:off x="5302413" y="921306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1" id="31" descr="Texto  Descripción generada automáticamente"/>
          <p:cNvSpPr/>
          <p:nvPr/>
        </p:nvSpPr>
        <p:spPr>
          <a:xfrm flipH="false" flipV="false" rot="0">
            <a:off x="7925301" y="3167213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2" id="32" descr="Texto  Descripción generada automáticamente"/>
          <p:cNvSpPr/>
          <p:nvPr/>
        </p:nvSpPr>
        <p:spPr>
          <a:xfrm flipH="false" flipV="false" rot="0">
            <a:off x="10691065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3" id="33" descr="Texto  Descripción generada automáticamente"/>
          <p:cNvSpPr/>
          <p:nvPr/>
        </p:nvSpPr>
        <p:spPr>
          <a:xfrm flipH="false" flipV="false" rot="0">
            <a:off x="13324968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4" id="34" descr="Texto  Descripción generada automáticamente"/>
          <p:cNvSpPr/>
          <p:nvPr/>
        </p:nvSpPr>
        <p:spPr>
          <a:xfrm flipH="false" flipV="false" rot="0">
            <a:off x="15947856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5" id="35" descr="Texto  Descripción generada automáticamente"/>
          <p:cNvSpPr/>
          <p:nvPr/>
        </p:nvSpPr>
        <p:spPr>
          <a:xfrm flipH="false" flipV="false" rot="0">
            <a:off x="7925301" y="469450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6" id="36" descr="Texto  Descripción generada automáticamente"/>
          <p:cNvSpPr/>
          <p:nvPr/>
        </p:nvSpPr>
        <p:spPr>
          <a:xfrm flipH="false" flipV="false" rot="0">
            <a:off x="10605340" y="4673399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7" id="37" descr="Texto  Descripción generada automáticamente"/>
          <p:cNvSpPr/>
          <p:nvPr/>
        </p:nvSpPr>
        <p:spPr>
          <a:xfrm flipH="false" flipV="false" rot="0">
            <a:off x="13285378" y="4652289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8" id="38" descr="Texto  Descripción generada automáticamente"/>
          <p:cNvSpPr/>
          <p:nvPr/>
        </p:nvSpPr>
        <p:spPr>
          <a:xfrm flipH="false" flipV="false" rot="0">
            <a:off x="15965416" y="4631179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9" id="39" descr="Texto  Descripción generada automáticamente"/>
          <p:cNvSpPr/>
          <p:nvPr/>
        </p:nvSpPr>
        <p:spPr>
          <a:xfrm flipH="false" flipV="false" rot="0">
            <a:off x="7925301" y="617958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0" id="40" descr="Texto  Descripción generada automáticamente"/>
          <p:cNvSpPr/>
          <p:nvPr/>
        </p:nvSpPr>
        <p:spPr>
          <a:xfrm flipH="false" flipV="false" rot="0">
            <a:off x="10548190" y="615847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1" id="41" descr="Texto  Descripción generada automáticamente"/>
          <p:cNvSpPr/>
          <p:nvPr/>
        </p:nvSpPr>
        <p:spPr>
          <a:xfrm flipH="false" flipV="false" rot="0">
            <a:off x="13171078" y="613736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2" id="42" descr="Texto  Descripción generada automáticamente"/>
          <p:cNvSpPr/>
          <p:nvPr/>
        </p:nvSpPr>
        <p:spPr>
          <a:xfrm flipH="false" flipV="false" rot="0">
            <a:off x="15793966" y="611625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3" id="43" descr="Texto  Descripción generada automáticamente"/>
          <p:cNvSpPr/>
          <p:nvPr/>
        </p:nvSpPr>
        <p:spPr>
          <a:xfrm flipH="false" flipV="false" rot="0">
            <a:off x="7973928" y="770482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4" id="44" descr="Texto  Descripción generada automáticamente"/>
          <p:cNvSpPr/>
          <p:nvPr/>
        </p:nvSpPr>
        <p:spPr>
          <a:xfrm flipH="false" flipV="false" rot="0">
            <a:off x="10645443" y="770276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5" id="45" descr="Texto  Descripción generada automáticamente"/>
          <p:cNvSpPr/>
          <p:nvPr/>
        </p:nvSpPr>
        <p:spPr>
          <a:xfrm flipH="false" flipV="false" rot="0">
            <a:off x="13316957" y="770070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6" id="46" descr="Texto  Descripción generada automáticamente"/>
          <p:cNvSpPr/>
          <p:nvPr/>
        </p:nvSpPr>
        <p:spPr>
          <a:xfrm flipH="false" flipV="false" rot="0">
            <a:off x="15988472" y="769864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TextBox 47" id="47"/>
          <p:cNvSpPr txBox="true"/>
          <p:nvPr/>
        </p:nvSpPr>
        <p:spPr>
          <a:xfrm rot="0">
            <a:off x="1761892" y="2571811"/>
            <a:ext cx="14764215" cy="54248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4"/>
              </a:lnSpc>
            </a:pPr>
            <a:r>
              <a:rPr lang="en-US" sz="10296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ESTADÍSTICA DEL MES ENERO 2025 ÁREA JURÍDICA  .</a:t>
            </a:r>
          </a:p>
        </p:txBody>
      </p:sp>
      <p:sp>
        <p:nvSpPr>
          <p:cNvPr name="Freeform 48" id="48" descr="Texto  Descripción generada automáticamente"/>
          <p:cNvSpPr/>
          <p:nvPr/>
        </p:nvSpPr>
        <p:spPr>
          <a:xfrm flipH="false" flipV="false" rot="0">
            <a:off x="8068176" y="925830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9" id="49" descr="Texto  Descripción generada automáticamente"/>
          <p:cNvSpPr/>
          <p:nvPr/>
        </p:nvSpPr>
        <p:spPr>
          <a:xfrm flipH="false" flipV="false" rot="0">
            <a:off x="10862515" y="918866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50" id="50" descr="Texto  Descripción generada automáticamente"/>
          <p:cNvSpPr/>
          <p:nvPr/>
        </p:nvSpPr>
        <p:spPr>
          <a:xfrm flipH="false" flipV="false" rot="0">
            <a:off x="13656853" y="926403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51" id="51" descr="Texto  Descripción generada automáticamente"/>
          <p:cNvSpPr/>
          <p:nvPr/>
        </p:nvSpPr>
        <p:spPr>
          <a:xfrm flipH="false" flipV="false" rot="0">
            <a:off x="16279741" y="907024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EDADES PROMEDIO DE USUARIAS 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4076057" y="1574182"/>
            <a:ext cx="10135887" cy="8445941"/>
            <a:chOff x="0" y="0"/>
            <a:chExt cx="13514516" cy="11261255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1399806" y="10743122"/>
              <a:ext cx="2082135" cy="5181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85"/>
                </a:lnSpc>
              </a:pPr>
              <a:r>
                <a:rPr lang="en-US" sz="2086" spc="143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20-30 años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3907950" y="10743122"/>
              <a:ext cx="2082135" cy="5181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85"/>
                </a:lnSpc>
              </a:pPr>
              <a:r>
                <a:rPr lang="en-US" sz="2086" spc="143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31-40años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6416094" y="10743122"/>
              <a:ext cx="2082135" cy="5181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85"/>
                </a:lnSpc>
              </a:pPr>
              <a:r>
                <a:rPr lang="en-US" sz="2086" spc="143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41-50 años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8924451" y="10743122"/>
              <a:ext cx="2082135" cy="5181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85"/>
                </a:lnSpc>
              </a:pPr>
              <a:r>
                <a:rPr lang="en-US" sz="2086" spc="143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51-60 años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11432381" y="10743122"/>
              <a:ext cx="2082135" cy="5181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85"/>
                </a:lnSpc>
              </a:pPr>
              <a:r>
                <a:rPr lang="en-US" sz="2086" spc="143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61-70 años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0" y="9610128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1977191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12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3543260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10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0" y="4832244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8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6061591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0" y="7145849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0" y="8377989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AutoShape 16" id="16"/>
            <p:cNvSpPr/>
            <p:nvPr/>
          </p:nvSpPr>
          <p:spPr>
            <a:xfrm rot="-5400000">
              <a:off x="-2214999" y="4923185"/>
              <a:ext cx="9219260" cy="868930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7" id="17"/>
            <p:cNvSpPr/>
            <p:nvPr/>
          </p:nvSpPr>
          <p:spPr>
            <a:xfrm rot="-5400000">
              <a:off x="-1724429" y="5437911"/>
              <a:ext cx="8238120" cy="776445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18" id="18"/>
            <p:cNvSpPr/>
            <p:nvPr/>
          </p:nvSpPr>
          <p:spPr>
            <a:xfrm rot="-5400000">
              <a:off x="339387" y="4969428"/>
              <a:ext cx="9219260" cy="776445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9" id="19"/>
            <p:cNvSpPr/>
            <p:nvPr/>
          </p:nvSpPr>
          <p:spPr>
            <a:xfrm rot="-5400000">
              <a:off x="3694791" y="8346918"/>
              <a:ext cx="2508452" cy="776445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20" id="20"/>
            <p:cNvSpPr/>
            <p:nvPr/>
          </p:nvSpPr>
          <p:spPr>
            <a:xfrm rot="-5400000">
              <a:off x="2847531" y="4969428"/>
              <a:ext cx="9219260" cy="776445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21" id="21"/>
            <p:cNvSpPr/>
            <p:nvPr/>
          </p:nvSpPr>
          <p:spPr>
            <a:xfrm rot="-5400000">
              <a:off x="5901130" y="8045113"/>
              <a:ext cx="3112061" cy="776445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22" id="22"/>
            <p:cNvSpPr/>
            <p:nvPr/>
          </p:nvSpPr>
          <p:spPr>
            <a:xfrm rot="-5400000">
              <a:off x="7863819" y="4969428"/>
              <a:ext cx="9219260" cy="776445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23" id="23"/>
            <p:cNvSpPr/>
            <p:nvPr/>
          </p:nvSpPr>
          <p:spPr>
            <a:xfrm rot="-5400000">
              <a:off x="12154370" y="9282066"/>
              <a:ext cx="638156" cy="776445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24" id="24"/>
            <p:cNvSpPr/>
            <p:nvPr/>
          </p:nvSpPr>
          <p:spPr>
            <a:xfrm rot="-5400000">
              <a:off x="5355675" y="4969428"/>
              <a:ext cx="9219260" cy="776445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25" id="25"/>
            <p:cNvSpPr/>
            <p:nvPr/>
          </p:nvSpPr>
          <p:spPr>
            <a:xfrm rot="-5400000">
              <a:off x="9327148" y="8962988"/>
              <a:ext cx="1276312" cy="776445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26" id="26"/>
            <p:cNvSpPr/>
            <p:nvPr/>
          </p:nvSpPr>
          <p:spPr>
            <a:xfrm rot="0">
              <a:off x="1194251" y="9945193"/>
              <a:ext cx="12320265" cy="15277"/>
            </a:xfrm>
            <a:prstGeom prst="rect">
              <a:avLst/>
            </a:prstGeom>
            <a:solidFill>
              <a:srgbClr val="191919">
                <a:alpha val="98824"/>
              </a:srgbClr>
            </a:solidFill>
          </p:spPr>
        </p:sp>
        <p:sp>
          <p:nvSpPr>
            <p:cNvPr name="TextBox 27" id="27"/>
            <p:cNvSpPr txBox="true"/>
            <p:nvPr/>
          </p:nvSpPr>
          <p:spPr>
            <a:xfrm rot="0">
              <a:off x="0" y="412955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14</a:t>
              </a:r>
            </a:p>
          </p:txBody>
        </p:sp>
        <p:sp>
          <p:nvSpPr>
            <p:cNvPr name="TextBox 28" id="28"/>
            <p:cNvSpPr txBox="true"/>
            <p:nvPr/>
          </p:nvSpPr>
          <p:spPr>
            <a:xfrm rot="0">
              <a:off x="2012478" y="-85725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13</a:t>
              </a:r>
            </a:p>
          </p:txBody>
        </p:sp>
        <p:sp>
          <p:nvSpPr>
            <p:cNvPr name="TextBox 29" id="29"/>
            <p:cNvSpPr txBox="true"/>
            <p:nvPr/>
          </p:nvSpPr>
          <p:spPr>
            <a:xfrm rot="0">
              <a:off x="4542526" y="-85725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name="TextBox 30" id="30"/>
            <p:cNvSpPr txBox="true"/>
            <p:nvPr/>
          </p:nvSpPr>
          <p:spPr>
            <a:xfrm rot="0">
              <a:off x="7050669" y="-85725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name="TextBox 31" id="31"/>
            <p:cNvSpPr txBox="true"/>
            <p:nvPr/>
          </p:nvSpPr>
          <p:spPr>
            <a:xfrm rot="0">
              <a:off x="9518960" y="-85725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TextBox 32" id="32"/>
            <p:cNvSpPr txBox="true"/>
            <p:nvPr/>
          </p:nvSpPr>
          <p:spPr>
            <a:xfrm rot="0">
              <a:off x="12085226" y="-85725"/>
              <a:ext cx="812983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517525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ESTADO CIVIL</a:t>
            </a:r>
          </a:p>
        </p:txBody>
      </p:sp>
      <p:sp>
        <p:nvSpPr>
          <p:cNvPr name="AutoShape 3" id="3"/>
          <p:cNvSpPr/>
          <p:nvPr/>
        </p:nvSpPr>
        <p:spPr>
          <a:xfrm rot="0">
            <a:off x="3496879" y="8330407"/>
            <a:ext cx="11082046" cy="14559"/>
          </a:xfrm>
          <a:prstGeom prst="rect">
            <a:avLst/>
          </a:prstGeom>
          <a:solidFill>
            <a:srgbClr val="191919">
              <a:alpha val="98824"/>
            </a:srgbClr>
          </a:solidFill>
        </p:spPr>
      </p:sp>
      <p:sp>
        <p:nvSpPr>
          <p:cNvPr name="TextBox 4" id="4"/>
          <p:cNvSpPr txBox="true"/>
          <p:nvPr/>
        </p:nvSpPr>
        <p:spPr>
          <a:xfrm rot="0">
            <a:off x="3139784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4319659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504861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690075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7875290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060505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245719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1430934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14</a:t>
            </a:r>
          </a:p>
        </p:txBody>
      </p:sp>
      <p:sp>
        <p:nvSpPr>
          <p:cNvPr name="AutoShape 12" id="12"/>
          <p:cNvSpPr/>
          <p:nvPr/>
        </p:nvSpPr>
        <p:spPr>
          <a:xfrm rot="-5400000">
            <a:off x="8733283" y="-2894764"/>
            <a:ext cx="209895" cy="10703827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TextBox 13" id="13"/>
          <p:cNvSpPr txBox="true"/>
          <p:nvPr/>
        </p:nvSpPr>
        <p:spPr>
          <a:xfrm rot="0">
            <a:off x="3486317" y="1529545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Divorciada</a:t>
            </a:r>
          </a:p>
        </p:txBody>
      </p:sp>
      <p:sp>
        <p:nvSpPr>
          <p:cNvPr name="AutoShape 14" id="14"/>
          <p:cNvSpPr/>
          <p:nvPr/>
        </p:nvSpPr>
        <p:spPr>
          <a:xfrm rot="-5400000">
            <a:off x="8727571" y="-1253306"/>
            <a:ext cx="284693" cy="1064045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5" id="15"/>
          <p:cNvSpPr/>
          <p:nvPr/>
        </p:nvSpPr>
        <p:spPr>
          <a:xfrm rot="-5400000">
            <a:off x="8131720" y="-657455"/>
            <a:ext cx="291180" cy="9455240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16" id="16"/>
          <p:cNvSpPr txBox="true"/>
          <p:nvPr/>
        </p:nvSpPr>
        <p:spPr>
          <a:xfrm rot="0">
            <a:off x="3549690" y="3101918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Soltera</a:t>
            </a:r>
          </a:p>
        </p:txBody>
      </p:sp>
      <p:sp>
        <p:nvSpPr>
          <p:cNvPr name="AutoShape 17" id="17"/>
          <p:cNvSpPr/>
          <p:nvPr/>
        </p:nvSpPr>
        <p:spPr>
          <a:xfrm rot="-5400000">
            <a:off x="8714830" y="310683"/>
            <a:ext cx="289049" cy="10661579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8" id="18"/>
          <p:cNvSpPr/>
          <p:nvPr/>
        </p:nvSpPr>
        <p:spPr>
          <a:xfrm rot="-5400000">
            <a:off x="4896843" y="4128670"/>
            <a:ext cx="293939" cy="3030495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19" id="19"/>
          <p:cNvSpPr txBox="true"/>
          <p:nvPr/>
        </p:nvSpPr>
        <p:spPr>
          <a:xfrm rot="0">
            <a:off x="3528566" y="4674291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Unión Libre </a:t>
            </a:r>
          </a:p>
        </p:txBody>
      </p:sp>
      <p:sp>
        <p:nvSpPr>
          <p:cNvPr name="AutoShape 20" id="20"/>
          <p:cNvSpPr/>
          <p:nvPr/>
        </p:nvSpPr>
        <p:spPr>
          <a:xfrm rot="-5400000">
            <a:off x="8727489" y="1891522"/>
            <a:ext cx="284856" cy="1064045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21" id="21"/>
          <p:cNvSpPr/>
          <p:nvPr/>
        </p:nvSpPr>
        <p:spPr>
          <a:xfrm rot="-5400000">
            <a:off x="5171845" y="5447166"/>
            <a:ext cx="284856" cy="3529167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22" id="22"/>
          <p:cNvSpPr txBox="true"/>
          <p:nvPr/>
        </p:nvSpPr>
        <p:spPr>
          <a:xfrm rot="0">
            <a:off x="3549690" y="6246663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Casada</a:t>
            </a:r>
          </a:p>
        </p:txBody>
      </p:sp>
      <p:sp>
        <p:nvSpPr>
          <p:cNvPr name="Freeform 23" id="23"/>
          <p:cNvSpPr/>
          <p:nvPr/>
        </p:nvSpPr>
        <p:spPr>
          <a:xfrm flipH="false" flipV="false" rot="0">
            <a:off x="12728293" y="3745940"/>
            <a:ext cx="553274" cy="553274"/>
          </a:xfrm>
          <a:custGeom>
            <a:avLst/>
            <a:gdLst/>
            <a:ahLst/>
            <a:cxnLst/>
            <a:rect r="r" b="b" t="t" l="l"/>
            <a:pathLst>
              <a:path h="553274" w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6282423" y="5367280"/>
            <a:ext cx="553274" cy="553274"/>
          </a:xfrm>
          <a:custGeom>
            <a:avLst/>
            <a:gdLst/>
            <a:ahLst/>
            <a:cxnLst/>
            <a:rect r="r" b="b" t="t" l="l"/>
            <a:pathLst>
              <a:path h="553274" w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6914364" y="6935112"/>
            <a:ext cx="553274" cy="553274"/>
          </a:xfrm>
          <a:custGeom>
            <a:avLst/>
            <a:gdLst/>
            <a:ahLst/>
            <a:cxnLst/>
            <a:rect r="r" b="b" t="t" l="l"/>
            <a:pathLst>
              <a:path h="553274" w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12616149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16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3801363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18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4370653" y="3729123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16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4370653" y="5262505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5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4370653" y="6795888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4370653" y="225933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OCUPACIÓN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3982612" y="1742382"/>
            <a:ext cx="11350664" cy="8001280"/>
            <a:chOff x="0" y="0"/>
            <a:chExt cx="15134218" cy="10668373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1887822" y="10150240"/>
              <a:ext cx="2331677" cy="5181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85"/>
                </a:lnSpc>
              </a:pPr>
              <a:r>
                <a:rPr lang="en-US" sz="2086" spc="143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Hogar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5542152" y="10150240"/>
              <a:ext cx="2331677" cy="5181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85"/>
                </a:lnSpc>
              </a:pPr>
              <a:r>
                <a:rPr lang="en-US" sz="2086" spc="143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Empleada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9202974" y="10150240"/>
              <a:ext cx="2694441" cy="5181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85"/>
                </a:lnSpc>
              </a:pPr>
              <a:r>
                <a:rPr lang="en-US" sz="2086" spc="143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Comerciante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9610128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1977191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12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0" y="3543260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10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4832244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8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6061591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0" y="7145849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8377989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AutoShape 14" id="14"/>
            <p:cNvSpPr/>
            <p:nvPr/>
          </p:nvSpPr>
          <p:spPr>
            <a:xfrm rot="-5400000">
              <a:off x="-1562461" y="4505570"/>
              <a:ext cx="9219260" cy="1704159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5" id="15"/>
            <p:cNvSpPr/>
            <p:nvPr/>
          </p:nvSpPr>
          <p:spPr>
            <a:xfrm rot="-5400000">
              <a:off x="-323362" y="5744669"/>
              <a:ext cx="6792847" cy="1652374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16" id="16"/>
            <p:cNvSpPr/>
            <p:nvPr/>
          </p:nvSpPr>
          <p:spPr>
            <a:xfrm rot="0">
              <a:off x="1337380" y="9945193"/>
              <a:ext cx="13796838" cy="15277"/>
            </a:xfrm>
            <a:prstGeom prst="rect">
              <a:avLst/>
            </a:prstGeom>
            <a:solidFill>
              <a:srgbClr val="191919">
                <a:alpha val="98824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 rot="0">
              <a:off x="0" y="412955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14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2617852" y="-85725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11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6278674" y="-85725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13</a:t>
              </a:r>
            </a:p>
          </p:txBody>
        </p:sp>
        <p:sp>
          <p:nvSpPr>
            <p:cNvPr name="TextBox 20" id="20"/>
            <p:cNvSpPr txBox="true"/>
            <p:nvPr/>
          </p:nvSpPr>
          <p:spPr>
            <a:xfrm rot="0">
              <a:off x="9913603" y="-85725"/>
              <a:ext cx="910418" cy="58440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51"/>
                </a:lnSpc>
              </a:pPr>
              <a:r>
                <a:rPr lang="en-US" sz="2517" spc="2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</a:t>
              </a:r>
            </a:p>
          </p:txBody>
        </p:sp>
        <p:sp>
          <p:nvSpPr>
            <p:cNvPr name="AutoShape 21" id="21"/>
            <p:cNvSpPr/>
            <p:nvPr/>
          </p:nvSpPr>
          <p:spPr>
            <a:xfrm rot="-5400000">
              <a:off x="2098361" y="4483484"/>
              <a:ext cx="9219260" cy="1704159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22" id="22"/>
            <p:cNvSpPr/>
            <p:nvPr/>
          </p:nvSpPr>
          <p:spPr>
            <a:xfrm rot="-5400000">
              <a:off x="2602364" y="4965401"/>
              <a:ext cx="8263038" cy="1652374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23" id="23"/>
            <p:cNvSpPr/>
            <p:nvPr/>
          </p:nvSpPr>
          <p:spPr>
            <a:xfrm rot="-5400000">
              <a:off x="5759183" y="4461397"/>
              <a:ext cx="9219260" cy="1704159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24" id="24"/>
            <p:cNvSpPr/>
            <p:nvPr/>
          </p:nvSpPr>
          <p:spPr>
            <a:xfrm rot="-5400000">
              <a:off x="9427836" y="8107964"/>
              <a:ext cx="1933739" cy="1652374"/>
            </a:xfrm>
            <a:prstGeom prst="rect">
              <a:avLst/>
            </a:prstGeom>
            <a:solidFill>
              <a:srgbClr val="6B0834"/>
            </a:solidFill>
          </p:spPr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517525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ESCOLARIDAD</a:t>
            </a:r>
          </a:p>
        </p:txBody>
      </p:sp>
      <p:sp>
        <p:nvSpPr>
          <p:cNvPr name="AutoShape 3" id="3"/>
          <p:cNvSpPr/>
          <p:nvPr/>
        </p:nvSpPr>
        <p:spPr>
          <a:xfrm rot="-5400000">
            <a:off x="8879726" y="-3434316"/>
            <a:ext cx="889142" cy="11294122"/>
          </a:xfrm>
          <a:prstGeom prst="rect">
            <a:avLst/>
          </a:prstGeom>
          <a:solidFill>
            <a:srgbClr val="D3BABD">
              <a:alpha val="22745"/>
            </a:srgbClr>
          </a:solidFill>
        </p:spPr>
      </p:sp>
      <p:sp>
        <p:nvSpPr>
          <p:cNvPr name="AutoShape 4" id="4"/>
          <p:cNvSpPr/>
          <p:nvPr/>
        </p:nvSpPr>
        <p:spPr>
          <a:xfrm rot="-5400000">
            <a:off x="8869656" y="-2094336"/>
            <a:ext cx="889142" cy="11314261"/>
          </a:xfrm>
          <a:prstGeom prst="rect">
            <a:avLst/>
          </a:prstGeom>
          <a:solidFill>
            <a:srgbClr val="D3BABD">
              <a:alpha val="22745"/>
            </a:srgbClr>
          </a:solidFill>
        </p:spPr>
      </p:sp>
      <p:sp>
        <p:nvSpPr>
          <p:cNvPr name="AutoShape 5" id="5"/>
          <p:cNvSpPr/>
          <p:nvPr/>
        </p:nvSpPr>
        <p:spPr>
          <a:xfrm rot="-5400000">
            <a:off x="8932404" y="-748016"/>
            <a:ext cx="889142" cy="11252941"/>
          </a:xfrm>
          <a:prstGeom prst="rect">
            <a:avLst/>
          </a:prstGeom>
          <a:solidFill>
            <a:srgbClr val="D3BABD">
              <a:alpha val="22745"/>
            </a:srgbClr>
          </a:solidFill>
        </p:spPr>
      </p:sp>
      <p:sp>
        <p:nvSpPr>
          <p:cNvPr name="AutoShape 6" id="6"/>
          <p:cNvSpPr/>
          <p:nvPr/>
        </p:nvSpPr>
        <p:spPr>
          <a:xfrm rot="-5400000">
            <a:off x="8859135" y="616286"/>
            <a:ext cx="889142" cy="11293220"/>
          </a:xfrm>
          <a:prstGeom prst="rect">
            <a:avLst/>
          </a:prstGeom>
          <a:solidFill>
            <a:srgbClr val="D3BABD">
              <a:alpha val="22745"/>
            </a:srgbClr>
          </a:solidFill>
        </p:spPr>
      </p:sp>
      <p:sp>
        <p:nvSpPr>
          <p:cNvPr name="AutoShape 7" id="7"/>
          <p:cNvSpPr/>
          <p:nvPr/>
        </p:nvSpPr>
        <p:spPr>
          <a:xfrm rot="-5400000">
            <a:off x="9033647" y="2177094"/>
            <a:ext cx="889142" cy="10944197"/>
          </a:xfrm>
          <a:prstGeom prst="rect">
            <a:avLst/>
          </a:prstGeom>
          <a:solidFill>
            <a:srgbClr val="D3BABD">
              <a:alpha val="22745"/>
            </a:srgbClr>
          </a:solidFill>
        </p:spPr>
      </p:sp>
      <p:sp>
        <p:nvSpPr>
          <p:cNvPr name="AutoShape 8" id="8"/>
          <p:cNvSpPr/>
          <p:nvPr/>
        </p:nvSpPr>
        <p:spPr>
          <a:xfrm rot="-5400000">
            <a:off x="3561548" y="7263924"/>
            <a:ext cx="889142" cy="698046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9" id="9"/>
          <p:cNvSpPr/>
          <p:nvPr/>
        </p:nvSpPr>
        <p:spPr>
          <a:xfrm rot="-5400000">
            <a:off x="4437900" y="987369"/>
            <a:ext cx="889142" cy="2450751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0" id="10"/>
          <p:cNvSpPr/>
          <p:nvPr/>
        </p:nvSpPr>
        <p:spPr>
          <a:xfrm rot="-5400000">
            <a:off x="4790819" y="1984501"/>
            <a:ext cx="889142" cy="3156588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1" id="11"/>
          <p:cNvSpPr/>
          <p:nvPr/>
        </p:nvSpPr>
        <p:spPr>
          <a:xfrm rot="-5400000">
            <a:off x="7491200" y="629444"/>
            <a:ext cx="889142" cy="8517070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2" id="12"/>
          <p:cNvSpPr/>
          <p:nvPr/>
        </p:nvSpPr>
        <p:spPr>
          <a:xfrm rot="-5400000">
            <a:off x="4139211" y="5336211"/>
            <a:ext cx="889142" cy="1853371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3" id="13"/>
          <p:cNvSpPr/>
          <p:nvPr/>
        </p:nvSpPr>
        <p:spPr>
          <a:xfrm rot="5400000">
            <a:off x="-128888" y="4792818"/>
            <a:ext cx="7590381" cy="62146"/>
          </a:xfrm>
          <a:prstGeom prst="rect">
            <a:avLst/>
          </a:prstGeom>
          <a:solidFill>
            <a:srgbClr val="FFFEFE">
              <a:alpha val="98824"/>
            </a:srgbClr>
          </a:solidFill>
        </p:spPr>
      </p:sp>
      <p:sp>
        <p:nvSpPr>
          <p:cNvPr name="AutoShape 14" id="14"/>
          <p:cNvSpPr/>
          <p:nvPr/>
        </p:nvSpPr>
        <p:spPr>
          <a:xfrm rot="0">
            <a:off x="3657096" y="8585131"/>
            <a:ext cx="11293220" cy="102814"/>
          </a:xfrm>
          <a:prstGeom prst="rect">
            <a:avLst/>
          </a:prstGeom>
          <a:solidFill>
            <a:srgbClr val="FFFEFE">
              <a:alpha val="98824"/>
            </a:srgbClr>
          </a:solidFill>
        </p:spPr>
      </p:sp>
      <p:sp>
        <p:nvSpPr>
          <p:cNvPr name="TextBox 15" id="15"/>
          <p:cNvSpPr txBox="true"/>
          <p:nvPr/>
        </p:nvSpPr>
        <p:spPr>
          <a:xfrm rot="0">
            <a:off x="8163711" y="1973319"/>
            <a:ext cx="4202780" cy="4312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92"/>
              </a:lnSpc>
            </a:pPr>
            <a:r>
              <a:rPr lang="en-US" sz="2210" spc="152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Licenciatura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952602" y="3301539"/>
            <a:ext cx="4202780" cy="4272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92"/>
              </a:lnSpc>
            </a:pPr>
            <a:r>
              <a:rPr lang="en-US" sz="2210" spc="152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Preparatoria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107847" y="4626491"/>
            <a:ext cx="4202780" cy="4300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92"/>
              </a:lnSpc>
            </a:pPr>
            <a:r>
              <a:rPr lang="en-US" sz="2210" spc="152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Secundaria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163711" y="5999645"/>
            <a:ext cx="4202780" cy="4312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92"/>
              </a:lnSpc>
            </a:pPr>
            <a:r>
              <a:rPr lang="en-US" sz="2210" spc="152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Primaria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342049" y="7385941"/>
            <a:ext cx="4202780" cy="4312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92"/>
              </a:lnSpc>
            </a:pPr>
            <a:r>
              <a:rPr lang="en-US" sz="2210" spc="152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Analfabeta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316643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523919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737183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950447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163711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9376975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0590239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1803503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14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3016767" y="9093588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16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4230031" y="9058491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18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COMUNIDADES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2515114" y="1529759"/>
            <a:ext cx="13257772" cy="8574049"/>
            <a:chOff x="0" y="0"/>
            <a:chExt cx="17677029" cy="11432066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0" y="10960262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EL GABILLERO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3579277" y="10949396"/>
              <a:ext cx="3910479" cy="44041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728"/>
                </a:lnSpc>
              </a:pPr>
              <a:r>
                <a:rPr lang="en-US" sz="1948" spc="253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SAUCILLO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7002473" y="10933701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TAXQUÍ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10561314" y="10969787"/>
              <a:ext cx="3910479" cy="40915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628"/>
                </a:lnSpc>
              </a:pPr>
              <a:r>
                <a:rPr lang="en-US" sz="1877" spc="24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MAMITHÍ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13766550" y="10996349"/>
              <a:ext cx="3910479" cy="40915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628"/>
                </a:lnSpc>
              </a:pPr>
              <a:r>
                <a:rPr lang="en-US" sz="1877" spc="24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PEDREGOSO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5345386" y="6923278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EL APARTADERO</a:t>
              </a:r>
            </a:p>
          </p:txBody>
        </p:sp>
        <p:sp>
          <p:nvSpPr>
            <p:cNvPr name="Freeform 10" id="10"/>
            <p:cNvSpPr/>
            <p:nvPr/>
          </p:nvSpPr>
          <p:spPr>
            <a:xfrm flipH="false" flipV="false" rot="0">
              <a:off x="5971808" y="0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5971808" y="701676"/>
              <a:ext cx="395057" cy="693382"/>
            </a:xfrm>
            <a:custGeom>
              <a:avLst/>
              <a:gdLst/>
              <a:ahLst/>
              <a:cxnLst/>
              <a:rect r="r" b="b" t="t" l="l"/>
              <a:pathLst>
                <a:path h="693382" w="395057">
                  <a:moveTo>
                    <a:pt x="0" y="0"/>
                  </a:moveTo>
                  <a:lnTo>
                    <a:pt x="395056" y="0"/>
                  </a:lnTo>
                  <a:lnTo>
                    <a:pt x="395056" y="693383"/>
                  </a:lnTo>
                  <a:lnTo>
                    <a:pt x="0" y="69338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01196" r="-572722" b="-182089"/>
              </a:stretch>
            </a:blipFill>
          </p:spPr>
        </p:sp>
        <p:sp>
          <p:nvSpPr>
            <p:cNvPr name="TextBox 12" id="12"/>
            <p:cNvSpPr txBox="true"/>
            <p:nvPr/>
          </p:nvSpPr>
          <p:spPr>
            <a:xfrm rot="0">
              <a:off x="5345386" y="3064136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LLANO LARGO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6527877" y="995286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 3%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1624037" y="6923278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YONTHÉ</a:t>
              </a:r>
            </a:p>
          </p:txBody>
        </p:sp>
        <p:sp>
          <p:nvSpPr>
            <p:cNvPr name="Freeform 15" id="15"/>
            <p:cNvSpPr/>
            <p:nvPr/>
          </p:nvSpPr>
          <p:spPr>
            <a:xfrm flipH="false" flipV="false" rot="0">
              <a:off x="2250459" y="0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2250459" y="376430"/>
              <a:ext cx="540858" cy="1042318"/>
            </a:xfrm>
            <a:custGeom>
              <a:avLst/>
              <a:gdLst/>
              <a:ahLst/>
              <a:cxnLst/>
              <a:rect r="r" b="b" t="t" l="l"/>
              <a:pathLst>
                <a:path h="1042318" w="540858">
                  <a:moveTo>
                    <a:pt x="0" y="0"/>
                  </a:moveTo>
                  <a:lnTo>
                    <a:pt x="540858" y="0"/>
                  </a:lnTo>
                  <a:lnTo>
                    <a:pt x="540858" y="1042318"/>
                  </a:lnTo>
                  <a:lnTo>
                    <a:pt x="0" y="10423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36114" r="-391374" b="-118858"/>
              </a:stretch>
            </a:blipFill>
          </p:spPr>
        </p:sp>
        <p:sp>
          <p:nvSpPr>
            <p:cNvPr name="TextBox 17" id="17"/>
            <p:cNvSpPr txBox="true"/>
            <p:nvPr/>
          </p:nvSpPr>
          <p:spPr>
            <a:xfrm rot="0">
              <a:off x="1624037" y="3064136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HUICHAPAN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2806528" y="995286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11%</a:t>
              </a:r>
            </a:p>
          </p:txBody>
        </p:sp>
        <p:sp>
          <p:nvSpPr>
            <p:cNvPr name="Freeform 19" id="19"/>
            <p:cNvSpPr/>
            <p:nvPr/>
          </p:nvSpPr>
          <p:spPr>
            <a:xfrm flipH="false" flipV="false" rot="0">
              <a:off x="2389330" y="4136862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2389330" y="4754526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2" y="0"/>
                  </a:lnTo>
                  <a:lnTo>
                    <a:pt x="422412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21" id="21"/>
            <p:cNvSpPr txBox="true"/>
            <p:nvPr/>
          </p:nvSpPr>
          <p:spPr>
            <a:xfrm rot="0">
              <a:off x="2945398" y="5132148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Freeform 22" id="22"/>
            <p:cNvSpPr/>
            <p:nvPr/>
          </p:nvSpPr>
          <p:spPr>
            <a:xfrm flipH="false" flipV="false" rot="0">
              <a:off x="5971808" y="4136862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5971808" y="4754526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24" id="24"/>
            <p:cNvSpPr txBox="true"/>
            <p:nvPr/>
          </p:nvSpPr>
          <p:spPr>
            <a:xfrm rot="0">
              <a:off x="6527877" y="5132148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TextBox 25" id="25"/>
            <p:cNvSpPr txBox="true"/>
            <p:nvPr/>
          </p:nvSpPr>
          <p:spPr>
            <a:xfrm rot="0">
              <a:off x="9255865" y="6923278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SABINA GRANDE</a:t>
              </a:r>
            </a:p>
          </p:txBody>
        </p:sp>
        <p:sp>
          <p:nvSpPr>
            <p:cNvPr name="Freeform 26" id="26"/>
            <p:cNvSpPr/>
            <p:nvPr/>
          </p:nvSpPr>
          <p:spPr>
            <a:xfrm flipH="false" flipV="false" rot="0">
              <a:off x="9882286" y="142134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6" y="0"/>
                  </a:lnTo>
                  <a:lnTo>
                    <a:pt x="2657636" y="2657636"/>
                  </a:lnTo>
                  <a:lnTo>
                    <a:pt x="0" y="26576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7" id="27"/>
            <p:cNvSpPr/>
            <p:nvPr/>
          </p:nvSpPr>
          <p:spPr>
            <a:xfrm flipH="false" flipV="false" rot="0">
              <a:off x="9882286" y="1016034"/>
              <a:ext cx="512830" cy="639604"/>
            </a:xfrm>
            <a:custGeom>
              <a:avLst/>
              <a:gdLst/>
              <a:ahLst/>
              <a:cxnLst/>
              <a:rect r="r" b="b" t="t" l="l"/>
              <a:pathLst>
                <a:path h="639604" w="512830">
                  <a:moveTo>
                    <a:pt x="0" y="0"/>
                  </a:moveTo>
                  <a:lnTo>
                    <a:pt x="512831" y="0"/>
                  </a:lnTo>
                  <a:lnTo>
                    <a:pt x="512831" y="639604"/>
                  </a:lnTo>
                  <a:lnTo>
                    <a:pt x="0" y="6396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36631" r="-418229" b="-178881"/>
              </a:stretch>
            </a:blipFill>
          </p:spPr>
        </p:sp>
        <p:sp>
          <p:nvSpPr>
            <p:cNvPr name="TextBox 28" id="28"/>
            <p:cNvSpPr txBox="true"/>
            <p:nvPr/>
          </p:nvSpPr>
          <p:spPr>
            <a:xfrm rot="0">
              <a:off x="9255865" y="3206270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SAN JOSÉ</a:t>
              </a:r>
            </a:p>
          </p:txBody>
        </p:sp>
        <p:sp>
          <p:nvSpPr>
            <p:cNvPr name="TextBox 29" id="29"/>
            <p:cNvSpPr txBox="true"/>
            <p:nvPr/>
          </p:nvSpPr>
          <p:spPr>
            <a:xfrm rot="0">
              <a:off x="10438355" y="1137421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3%</a:t>
              </a:r>
            </a:p>
          </p:txBody>
        </p:sp>
        <p:sp>
          <p:nvSpPr>
            <p:cNvPr name="Freeform 30" id="30"/>
            <p:cNvSpPr/>
            <p:nvPr/>
          </p:nvSpPr>
          <p:spPr>
            <a:xfrm flipH="false" flipV="false" rot="0">
              <a:off x="9740152" y="4136862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6" y="0"/>
                  </a:lnTo>
                  <a:lnTo>
                    <a:pt x="2657636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9740152" y="4754526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32" id="32"/>
            <p:cNvSpPr txBox="true"/>
            <p:nvPr/>
          </p:nvSpPr>
          <p:spPr>
            <a:xfrm rot="0">
              <a:off x="10296221" y="5132148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TextBox 33" id="33"/>
            <p:cNvSpPr txBox="true"/>
            <p:nvPr/>
          </p:nvSpPr>
          <p:spPr>
            <a:xfrm rot="0">
              <a:off x="12811773" y="6923278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DONGOTEAY</a:t>
              </a:r>
            </a:p>
          </p:txBody>
        </p:sp>
        <p:sp>
          <p:nvSpPr>
            <p:cNvPr name="TextBox 34" id="34"/>
            <p:cNvSpPr txBox="true"/>
            <p:nvPr/>
          </p:nvSpPr>
          <p:spPr>
            <a:xfrm rot="0">
              <a:off x="12811773" y="3070684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DANDHÓ</a:t>
              </a:r>
            </a:p>
          </p:txBody>
        </p:sp>
        <p:sp>
          <p:nvSpPr>
            <p:cNvPr name="Freeform 35" id="35"/>
            <p:cNvSpPr/>
            <p:nvPr/>
          </p:nvSpPr>
          <p:spPr>
            <a:xfrm flipH="false" flipV="false" rot="0">
              <a:off x="13444205" y="6548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6"/>
                  </a:lnTo>
                  <a:lnTo>
                    <a:pt x="0" y="26576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13444205" y="624212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37" id="37"/>
            <p:cNvSpPr txBox="true"/>
            <p:nvPr/>
          </p:nvSpPr>
          <p:spPr>
            <a:xfrm rot="0">
              <a:off x="14000274" y="1001835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Freeform 38" id="38"/>
            <p:cNvSpPr/>
            <p:nvPr/>
          </p:nvSpPr>
          <p:spPr>
            <a:xfrm flipH="false" flipV="false" rot="0">
              <a:off x="13438195" y="4001276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6"/>
                  </a:lnTo>
                  <a:lnTo>
                    <a:pt x="0" y="26576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13438195" y="4618940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2" y="0"/>
                  </a:lnTo>
                  <a:lnTo>
                    <a:pt x="422412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40" id="40"/>
            <p:cNvSpPr txBox="true"/>
            <p:nvPr/>
          </p:nvSpPr>
          <p:spPr>
            <a:xfrm rot="0">
              <a:off x="13994264" y="4996563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Freeform 41" id="41"/>
            <p:cNvSpPr/>
            <p:nvPr/>
          </p:nvSpPr>
          <p:spPr>
            <a:xfrm flipH="false" flipV="false" rot="0">
              <a:off x="11108915" y="8210205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11108915" y="8827869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43" id="43"/>
            <p:cNvSpPr txBox="true"/>
            <p:nvPr/>
          </p:nvSpPr>
          <p:spPr>
            <a:xfrm rot="0">
              <a:off x="11664984" y="9205491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Freeform 44" id="44"/>
            <p:cNvSpPr/>
            <p:nvPr/>
          </p:nvSpPr>
          <p:spPr>
            <a:xfrm flipH="false" flipV="false" rot="0">
              <a:off x="7628894" y="8172409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6" y="0"/>
                  </a:lnTo>
                  <a:lnTo>
                    <a:pt x="2657636" y="2657636"/>
                  </a:lnTo>
                  <a:lnTo>
                    <a:pt x="0" y="26576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7628894" y="8790073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46" id="46"/>
            <p:cNvSpPr txBox="true"/>
            <p:nvPr/>
          </p:nvSpPr>
          <p:spPr>
            <a:xfrm rot="0">
              <a:off x="8184963" y="9167696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Freeform 47" id="47"/>
            <p:cNvSpPr/>
            <p:nvPr/>
          </p:nvSpPr>
          <p:spPr>
            <a:xfrm flipH="false" flipV="false" rot="0">
              <a:off x="4016569" y="8172409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6"/>
                  </a:lnTo>
                  <a:lnTo>
                    <a:pt x="0" y="26576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8" id="48"/>
            <p:cNvSpPr/>
            <p:nvPr/>
          </p:nvSpPr>
          <p:spPr>
            <a:xfrm flipH="false" flipV="false" rot="0">
              <a:off x="4016569" y="8790073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2" y="0"/>
                  </a:lnTo>
                  <a:lnTo>
                    <a:pt x="422412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49" id="49"/>
            <p:cNvSpPr txBox="true"/>
            <p:nvPr/>
          </p:nvSpPr>
          <p:spPr>
            <a:xfrm rot="0">
              <a:off x="4572637" y="9166731"/>
              <a:ext cx="1545498" cy="67790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b="true" sz="3042" spc="395">
                  <a:solidFill>
                    <a:srgbClr val="FFFFFF"/>
                  </a:solidFill>
                  <a:latin typeface="Aileron Bold"/>
                  <a:ea typeface="Aileron Bold"/>
                  <a:cs typeface="Aileron Bold"/>
                  <a:sym typeface="Aileron Bold"/>
                </a:rPr>
                <a:t>1</a:t>
              </a:r>
              <a:r>
                <a:rPr lang="en-US" b="true" sz="3042" spc="395">
                  <a:solidFill>
                    <a:srgbClr val="FFFFFF"/>
                  </a:solidFill>
                  <a:latin typeface="Aileron Bold"/>
                  <a:ea typeface="Aileron Bold"/>
                  <a:cs typeface="Aileron Bold"/>
                  <a:sym typeface="Aileron Bold"/>
                </a:rPr>
                <a:t>%</a:t>
              </a:r>
            </a:p>
          </p:txBody>
        </p:sp>
        <p:sp>
          <p:nvSpPr>
            <p:cNvPr name="Freeform 50" id="50"/>
            <p:cNvSpPr/>
            <p:nvPr/>
          </p:nvSpPr>
          <p:spPr>
            <a:xfrm flipH="false" flipV="false" rot="0">
              <a:off x="639604" y="8172409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6"/>
                  </a:lnTo>
                  <a:lnTo>
                    <a:pt x="0" y="26576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1" id="51"/>
            <p:cNvSpPr/>
            <p:nvPr/>
          </p:nvSpPr>
          <p:spPr>
            <a:xfrm flipH="false" flipV="false" rot="0">
              <a:off x="639604" y="8790073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52" id="52"/>
            <p:cNvSpPr txBox="true"/>
            <p:nvPr/>
          </p:nvSpPr>
          <p:spPr>
            <a:xfrm rot="0">
              <a:off x="1195673" y="9167696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Freeform 53" id="53"/>
            <p:cNvSpPr/>
            <p:nvPr/>
          </p:nvSpPr>
          <p:spPr>
            <a:xfrm flipH="false" flipV="false" rot="0">
              <a:off x="14392972" y="8172409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6"/>
                  </a:lnTo>
                  <a:lnTo>
                    <a:pt x="0" y="26576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4" id="54"/>
            <p:cNvSpPr/>
            <p:nvPr/>
          </p:nvSpPr>
          <p:spPr>
            <a:xfrm flipH="false" flipV="false" rot="0">
              <a:off x="14392972" y="8790073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2" y="0"/>
                  </a:lnTo>
                  <a:lnTo>
                    <a:pt x="422412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55" id="55"/>
            <p:cNvSpPr txBox="true"/>
            <p:nvPr/>
          </p:nvSpPr>
          <p:spPr>
            <a:xfrm rot="0">
              <a:off x="14949041" y="9167696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77422" y="2020649"/>
            <a:ext cx="5294054" cy="6733579"/>
            <a:chOff x="0" y="0"/>
            <a:chExt cx="7058738" cy="8978105"/>
          </a:xfrm>
        </p:grpSpPr>
        <p:sp>
          <p:nvSpPr>
            <p:cNvPr name="AutoShape 3" id="3"/>
            <p:cNvSpPr/>
            <p:nvPr/>
          </p:nvSpPr>
          <p:spPr>
            <a:xfrm rot="0">
              <a:off x="0" y="0"/>
              <a:ext cx="7058738" cy="1294918"/>
            </a:xfrm>
            <a:prstGeom prst="rect">
              <a:avLst/>
            </a:prstGeom>
            <a:solidFill>
              <a:srgbClr val="D3BABD"/>
            </a:solidFill>
          </p:spPr>
        </p:sp>
        <p:sp>
          <p:nvSpPr>
            <p:cNvPr name="TextBox 4" id="4"/>
            <p:cNvSpPr txBox="true"/>
            <p:nvPr/>
          </p:nvSpPr>
          <p:spPr>
            <a:xfrm rot="0">
              <a:off x="570090" y="386262"/>
              <a:ext cx="4940092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GUARDA Y CUSTODIA </a:t>
              </a:r>
            </a:p>
          </p:txBody>
        </p:sp>
        <p:sp>
          <p:nvSpPr>
            <p:cNvPr name="AutoShape 5" id="5"/>
            <p:cNvSpPr/>
            <p:nvPr/>
          </p:nvSpPr>
          <p:spPr>
            <a:xfrm rot="0">
              <a:off x="0" y="1536637"/>
              <a:ext cx="7058738" cy="1294918"/>
            </a:xfrm>
            <a:prstGeom prst="rect">
              <a:avLst/>
            </a:prstGeom>
            <a:solidFill>
              <a:srgbClr val="9C617B"/>
            </a:solidFill>
          </p:spPr>
        </p:sp>
        <p:sp>
          <p:nvSpPr>
            <p:cNvPr name="AutoShape 6" id="6"/>
            <p:cNvSpPr/>
            <p:nvPr/>
          </p:nvSpPr>
          <p:spPr>
            <a:xfrm rot="0">
              <a:off x="0" y="3073275"/>
              <a:ext cx="7058738" cy="1294918"/>
            </a:xfrm>
            <a:prstGeom prst="rect">
              <a:avLst/>
            </a:prstGeom>
            <a:solidFill>
              <a:srgbClr val="DBA08D"/>
            </a:solidFill>
          </p:spPr>
        </p:sp>
        <p:sp>
          <p:nvSpPr>
            <p:cNvPr name="AutoShape 7" id="7"/>
            <p:cNvSpPr/>
            <p:nvPr/>
          </p:nvSpPr>
          <p:spPr>
            <a:xfrm rot="0">
              <a:off x="0" y="4609912"/>
              <a:ext cx="7058738" cy="1294918"/>
            </a:xfrm>
            <a:prstGeom prst="rect">
              <a:avLst/>
            </a:prstGeom>
            <a:solidFill>
              <a:srgbClr val="A5769E"/>
            </a:solidFill>
          </p:spPr>
        </p:sp>
        <p:sp>
          <p:nvSpPr>
            <p:cNvPr name="AutoShape 8" id="8"/>
            <p:cNvSpPr/>
            <p:nvPr/>
          </p:nvSpPr>
          <p:spPr>
            <a:xfrm rot="0">
              <a:off x="0" y="6146550"/>
              <a:ext cx="7058738" cy="1294918"/>
            </a:xfrm>
            <a:prstGeom prst="rect">
              <a:avLst/>
            </a:prstGeom>
            <a:solidFill>
              <a:srgbClr val="705788"/>
            </a:solidFill>
          </p:spPr>
        </p:sp>
        <p:sp>
          <p:nvSpPr>
            <p:cNvPr name="AutoShape 9" id="9"/>
            <p:cNvSpPr/>
            <p:nvPr/>
          </p:nvSpPr>
          <p:spPr>
            <a:xfrm rot="0">
              <a:off x="0" y="7683187"/>
              <a:ext cx="7058738" cy="1294918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570090" y="1922900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DIVORCIO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570090" y="3459537"/>
              <a:ext cx="4940092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VIOLENCIA FAMILIAR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570090" y="4996175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ECONOMICA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570090" y="6532812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PSICOLOGICA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570090" y="8069449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OTRA</a:t>
              </a:r>
            </a:p>
          </p:txBody>
        </p:sp>
      </p:grpSp>
      <p:pic>
        <p:nvPicPr>
          <p:cNvPr name="Picture 15" id="1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8199636" y="589717"/>
            <a:ext cx="8541823" cy="8541823"/>
          </a:xfrm>
          <a:prstGeom prst="rect">
            <a:avLst/>
          </a:prstGeom>
        </p:spPr>
      </p:pic>
      <p:sp>
        <p:nvSpPr>
          <p:cNvPr name="Freeform 16" id="16"/>
          <p:cNvSpPr/>
          <p:nvPr/>
        </p:nvSpPr>
        <p:spPr>
          <a:xfrm flipH="false" flipV="false" rot="0">
            <a:off x="9469004" y="1851342"/>
            <a:ext cx="6051674" cy="6051674"/>
          </a:xfrm>
          <a:custGeom>
            <a:avLst/>
            <a:gdLst/>
            <a:ahLst/>
            <a:cxnLst/>
            <a:rect r="r" b="b" t="t" l="l"/>
            <a:pathLst>
              <a:path h="6051674" w="6051674">
                <a:moveTo>
                  <a:pt x="0" y="0"/>
                </a:moveTo>
                <a:lnTo>
                  <a:pt x="6051674" y="0"/>
                </a:lnTo>
                <a:lnTo>
                  <a:pt x="6051674" y="6051674"/>
                </a:lnTo>
                <a:lnTo>
                  <a:pt x="0" y="60516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10513284" y="4005236"/>
            <a:ext cx="3963116" cy="18526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2"/>
              </a:lnSpc>
            </a:pPr>
            <a:r>
              <a:rPr lang="en-US" b="true" sz="3750" spc="112">
                <a:solidFill>
                  <a:srgbClr val="FFFFFF"/>
                </a:solidFill>
                <a:latin typeface="Aileron Ultra-Bold"/>
                <a:ea typeface="Aileron Ultra-Bold"/>
                <a:cs typeface="Aileron Ultra-Bold"/>
                <a:sym typeface="Aileron Ultra-Bold"/>
              </a:rPr>
              <a:t>TIPO DE ASESORÍA Y VIOLENCIA</a:t>
            </a:r>
          </a:p>
        </p:txBody>
      </p:sp>
      <p:sp>
        <p:nvSpPr>
          <p:cNvPr name="TextBox 18" id="18"/>
          <p:cNvSpPr txBox="true"/>
          <p:nvPr/>
        </p:nvSpPr>
        <p:spPr>
          <a:xfrm rot="-1574443">
            <a:off x="10758265" y="1579891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10%</a:t>
            </a:r>
          </a:p>
        </p:txBody>
      </p:sp>
      <p:sp>
        <p:nvSpPr>
          <p:cNvPr name="TextBox 19" id="19"/>
          <p:cNvSpPr txBox="true"/>
          <p:nvPr/>
        </p:nvSpPr>
        <p:spPr>
          <a:xfrm rot="-3652463">
            <a:off x="9322308" y="2908585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4%</a:t>
            </a:r>
          </a:p>
        </p:txBody>
      </p:sp>
      <p:sp>
        <p:nvSpPr>
          <p:cNvPr name="TextBox 20" id="20"/>
          <p:cNvSpPr txBox="true"/>
          <p:nvPr/>
        </p:nvSpPr>
        <p:spPr>
          <a:xfrm rot="-292238">
            <a:off x="12491276" y="7860277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19%</a:t>
            </a:r>
          </a:p>
        </p:txBody>
      </p:sp>
      <p:sp>
        <p:nvSpPr>
          <p:cNvPr name="TextBox 21" id="21"/>
          <p:cNvSpPr txBox="true"/>
          <p:nvPr/>
        </p:nvSpPr>
        <p:spPr>
          <a:xfrm rot="-6298442">
            <a:off x="9002093" y="5635918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16%</a:t>
            </a:r>
          </a:p>
        </p:txBody>
      </p:sp>
      <p:sp>
        <p:nvSpPr>
          <p:cNvPr name="TextBox 22" id="22"/>
          <p:cNvSpPr txBox="true"/>
          <p:nvPr/>
        </p:nvSpPr>
        <p:spPr>
          <a:xfrm rot="4229229">
            <a:off x="15252588" y="3445124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25%</a:t>
            </a:r>
          </a:p>
        </p:txBody>
      </p:sp>
      <p:sp>
        <p:nvSpPr>
          <p:cNvPr name="TextBox 23" id="23"/>
          <p:cNvSpPr txBox="true"/>
          <p:nvPr/>
        </p:nvSpPr>
        <p:spPr>
          <a:xfrm rot="184907">
            <a:off x="12353180" y="1268592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0%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CANALIZACIÓN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5103588" y="1656624"/>
            <a:ext cx="7398323" cy="8436757"/>
            <a:chOff x="0" y="0"/>
            <a:chExt cx="9864431" cy="11249009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2151521" y="10292256"/>
              <a:ext cx="2657375" cy="9567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Módulo PAIMEF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6316303" y="10349406"/>
              <a:ext cx="2657375" cy="79765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307"/>
                </a:lnSpc>
              </a:pPr>
              <a:r>
                <a:rPr lang="en-US" sz="2378" spc="16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Juez Conciliador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9580118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880981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2665805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0" y="4134840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5535907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6771619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0" y="8175868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name="AutoShape 13" id="13"/>
            <p:cNvSpPr/>
            <p:nvPr/>
          </p:nvSpPr>
          <p:spPr>
            <a:xfrm rot="-5400000">
              <a:off x="-1031429" y="4509368"/>
              <a:ext cx="9008478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4" id="14"/>
            <p:cNvSpPr/>
            <p:nvPr/>
          </p:nvSpPr>
          <p:spPr>
            <a:xfrm rot="-5400000">
              <a:off x="-26442" y="5573374"/>
              <a:ext cx="6939485" cy="1883184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15" id="15"/>
            <p:cNvSpPr/>
            <p:nvPr/>
          </p:nvSpPr>
          <p:spPr>
            <a:xfrm rot="0">
              <a:off x="1524191" y="9962474"/>
              <a:ext cx="8340240" cy="14474"/>
            </a:xfrm>
            <a:prstGeom prst="rect">
              <a:avLst/>
            </a:prstGeom>
            <a:solidFill>
              <a:srgbClr val="191919">
                <a:alpha val="98824"/>
              </a:srgbClr>
            </a:solidFill>
            <a:ln w="857250" cap="sq">
              <a:solidFill>
                <a:srgbClr val="000000">
                  <a:alpha val="98824"/>
                </a:srgbClr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 rot="0">
              <a:off x="2954015" y="-95250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7126196" y="-34733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AutoShape 18" id="18"/>
            <p:cNvSpPr/>
            <p:nvPr/>
          </p:nvSpPr>
          <p:spPr>
            <a:xfrm rot="-5400000">
              <a:off x="3153337" y="4496782"/>
              <a:ext cx="8983307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9" id="19"/>
            <p:cNvSpPr/>
            <p:nvPr/>
          </p:nvSpPr>
          <p:spPr>
            <a:xfrm rot="-5400000">
              <a:off x="6282836" y="7601109"/>
              <a:ext cx="2783328" cy="1883184"/>
            </a:xfrm>
            <a:prstGeom prst="rect">
              <a:avLst/>
            </a:prstGeom>
            <a:solidFill>
              <a:srgbClr val="6B0834"/>
            </a:solidFill>
          </p:spPr>
        </p:sp>
      </p:grp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TOTAL DE SERVICIOS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6837160" y="1451046"/>
            <a:ext cx="4613681" cy="8436757"/>
            <a:chOff x="0" y="0"/>
            <a:chExt cx="6151574" cy="11249009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2151521" y="10292256"/>
              <a:ext cx="2657375" cy="9567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ASESORÍA 1ER VEZ 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0" y="9580118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880981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30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2665805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25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4134840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20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0" y="5535907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15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6771619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10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8175868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name="AutoShape 12" id="12"/>
            <p:cNvSpPr/>
            <p:nvPr/>
          </p:nvSpPr>
          <p:spPr>
            <a:xfrm rot="-5400000">
              <a:off x="-1031429" y="4509368"/>
              <a:ext cx="9008478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3" id="13"/>
            <p:cNvSpPr/>
            <p:nvPr/>
          </p:nvSpPr>
          <p:spPr>
            <a:xfrm rot="-5400000">
              <a:off x="-191690" y="5323936"/>
              <a:ext cx="7388018" cy="1883184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14" id="14"/>
            <p:cNvSpPr/>
            <p:nvPr/>
          </p:nvSpPr>
          <p:spPr>
            <a:xfrm rot="0">
              <a:off x="1524191" y="9964248"/>
              <a:ext cx="4627383" cy="12700"/>
            </a:xfrm>
            <a:prstGeom prst="rect">
              <a:avLst/>
            </a:prstGeom>
            <a:solidFill>
              <a:srgbClr val="191919">
                <a:alpha val="98824"/>
              </a:srgbClr>
            </a:solidFill>
            <a:ln w="981075" cap="sq">
              <a:solidFill>
                <a:srgbClr val="000000">
                  <a:alpha val="98824"/>
                </a:srgbClr>
              </a:solidFill>
              <a:prstDash val="solid"/>
              <a:miter/>
            </a:ln>
          </p:spPr>
        </p:sp>
        <p:sp>
          <p:nvSpPr>
            <p:cNvPr name="TextBox 15" id="15"/>
            <p:cNvSpPr txBox="true"/>
            <p:nvPr/>
          </p:nvSpPr>
          <p:spPr>
            <a:xfrm rot="0">
              <a:off x="2954015" y="-95250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26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DAGkpNwZvfo</dc:identifier>
  <dcterms:modified xsi:type="dcterms:W3CDTF">2011-08-01T06:04:30Z</dcterms:modified>
  <cp:revision>1</cp:revision>
  <dc:title>ESTADISTICAS DEL MES ENERO 2025</dc:title>
</cp:coreProperties>
</file>